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4"/>
  </p:notesMasterIdLst>
  <p:handoutMasterIdLst>
    <p:handoutMasterId r:id="rId45"/>
  </p:handoutMasterIdLst>
  <p:sldIdLst>
    <p:sldId id="256" r:id="rId5"/>
    <p:sldId id="286" r:id="rId6"/>
    <p:sldId id="271" r:id="rId7"/>
    <p:sldId id="308" r:id="rId8"/>
    <p:sldId id="309" r:id="rId9"/>
    <p:sldId id="310" r:id="rId10"/>
    <p:sldId id="279" r:id="rId11"/>
    <p:sldId id="288" r:id="rId12"/>
    <p:sldId id="283" r:id="rId13"/>
    <p:sldId id="284" r:id="rId14"/>
    <p:sldId id="300" r:id="rId15"/>
    <p:sldId id="307" r:id="rId16"/>
    <p:sldId id="311" r:id="rId17"/>
    <p:sldId id="287" r:id="rId18"/>
    <p:sldId id="285" r:id="rId19"/>
    <p:sldId id="281" r:id="rId20"/>
    <p:sldId id="292" r:id="rId21"/>
    <p:sldId id="291" r:id="rId22"/>
    <p:sldId id="290" r:id="rId23"/>
    <p:sldId id="301" r:id="rId24"/>
    <p:sldId id="322" r:id="rId25"/>
    <p:sldId id="302" r:id="rId26"/>
    <p:sldId id="312" r:id="rId27"/>
    <p:sldId id="313" r:id="rId28"/>
    <p:sldId id="325" r:id="rId29"/>
    <p:sldId id="293" r:id="rId30"/>
    <p:sldId id="294" r:id="rId31"/>
    <p:sldId id="315" r:id="rId32"/>
    <p:sldId id="317" r:id="rId33"/>
    <p:sldId id="304" r:id="rId34"/>
    <p:sldId id="305" r:id="rId35"/>
    <p:sldId id="320" r:id="rId36"/>
    <p:sldId id="321" r:id="rId37"/>
    <p:sldId id="326" r:id="rId38"/>
    <p:sldId id="295" r:id="rId39"/>
    <p:sldId id="297" r:id="rId40"/>
    <p:sldId id="296" r:id="rId41"/>
    <p:sldId id="298" r:id="rId42"/>
    <p:sldId id="282" r:id="rId4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  <p:cmAuthor id="5" name="Zewei Ren" initials="ZR" lastIdx="1" clrIdx="4">
    <p:extLst>
      <p:ext uri="{19B8F6BF-5375-455C-9EA6-DF929625EA0E}">
        <p15:presenceInfo xmlns:p15="http://schemas.microsoft.com/office/powerpoint/2012/main" userId="208d161f4d18a7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41" autoAdjust="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DCC1CE-327E-4905-BC7C-3C0AE3B60D6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2020/8/20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6F2ECAB-FF34-48C3-94CF-D49698A33E3C}" type="datetime1">
              <a:rPr lang="zh-CN" altLang="en-US" smtClean="0"/>
              <a:pPr/>
              <a:t>2020/8/20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7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395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26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57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03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在“幻灯片放映”模式下，选择箭头访问相应链接。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7612A-7C7D-41EF-9275-BA82F6A6A076}" type="datetime1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B070BE-7F39-4CFE-B298-8B89566852DF}" type="datetime1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1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6.png"/><Relationship Id="rId4" Type="http://schemas.openxmlformats.org/officeDocument/2006/relationships/image" Target="../media/image8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n-US" altLang="zh-CN" sz="4800" dirty="0">
                <a:solidFill>
                  <a:schemeClr val="bg1"/>
                </a:solidFill>
              </a:rPr>
              <a:t>Phase II design &amp; analysis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907283" y="3271706"/>
            <a:ext cx="8909165" cy="925026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zh-CN" sz="1800" dirty="0">
                <a:solidFill>
                  <a:schemeClr val="bg1"/>
                </a:solidFill>
              </a:rPr>
              <a:t>Group 3: </a:t>
            </a:r>
            <a:r>
              <a:rPr lang="en-US" altLang="zh-CN" sz="1800" dirty="0" err="1">
                <a:solidFill>
                  <a:schemeClr val="bg1"/>
                </a:solidFill>
              </a:rPr>
              <a:t>Haoxi</a:t>
            </a:r>
            <a:r>
              <a:rPr lang="en-US" altLang="zh-CN" sz="1800" dirty="0">
                <a:solidFill>
                  <a:schemeClr val="bg1"/>
                </a:solidFill>
              </a:rPr>
              <a:t>, </a:t>
            </a:r>
            <a:r>
              <a:rPr lang="en-US" altLang="zh-CN" sz="1800" dirty="0" err="1">
                <a:solidFill>
                  <a:schemeClr val="bg1"/>
                </a:solidFill>
              </a:rPr>
              <a:t>Wenxiao</a:t>
            </a:r>
            <a:r>
              <a:rPr lang="en-US" altLang="zh-CN" sz="1800" dirty="0">
                <a:solidFill>
                  <a:schemeClr val="bg1"/>
                </a:solidFill>
              </a:rPr>
              <a:t>, </a:t>
            </a:r>
            <a:r>
              <a:rPr lang="en-US" altLang="zh-CN" sz="1800" dirty="0" err="1">
                <a:solidFill>
                  <a:schemeClr val="bg1"/>
                </a:solidFill>
              </a:rPr>
              <a:t>Bonnya</a:t>
            </a:r>
            <a:r>
              <a:rPr lang="en-US" altLang="zh-CN" sz="1800" dirty="0">
                <a:solidFill>
                  <a:schemeClr val="bg1"/>
                </a:solidFill>
              </a:rPr>
              <a:t>, </a:t>
            </a:r>
            <a:r>
              <a:rPr lang="en-US" altLang="zh-CN" sz="1800" dirty="0" err="1">
                <a:solidFill>
                  <a:schemeClr val="bg1"/>
                </a:solidFill>
              </a:rPr>
              <a:t>Ziqi</a:t>
            </a:r>
            <a:r>
              <a:rPr lang="en-US" altLang="zh-CN" sz="1800" dirty="0">
                <a:solidFill>
                  <a:schemeClr val="bg1"/>
                </a:solidFill>
              </a:rPr>
              <a:t>, Zewei 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FA350-EBF0-46BC-BEA5-A6CC6C24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Fit model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CF6D1C-F745-40EF-919A-DF76F8E2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75" y="1443345"/>
            <a:ext cx="3189903" cy="146769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D21C0B-989F-43FD-A3E9-35B8BA503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01" y="1443345"/>
            <a:ext cx="3189903" cy="14676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A93B09-09E6-4B92-B641-ACE19A1A6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270" y="2911037"/>
            <a:ext cx="3189903" cy="14676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FE2BA6-2771-4A9C-91EF-FF960A7A8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900" y="2911037"/>
            <a:ext cx="3130313" cy="14676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79FCA2-26EF-4321-805A-FD5FCCAC3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69" y="4378729"/>
            <a:ext cx="3189903" cy="14931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80070C-97EC-4230-A883-61B2A86B5AA3}"/>
              </a:ext>
            </a:extLst>
          </p:cNvPr>
          <p:cNvSpPr txBox="1"/>
          <p:nvPr/>
        </p:nvSpPr>
        <p:spPr>
          <a:xfrm>
            <a:off x="594360" y="1363980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quadratic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FF320F-5A17-48B9-BB11-8BBB2D870348}"/>
              </a:ext>
            </a:extLst>
          </p:cNvPr>
          <p:cNvSpPr txBox="1"/>
          <p:nvPr/>
        </p:nvSpPr>
        <p:spPr>
          <a:xfrm>
            <a:off x="5538796" y="144334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betaMod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392535-4DB3-417A-9AD2-3EE7592775B8}"/>
              </a:ext>
            </a:extLst>
          </p:cNvPr>
          <p:cNvSpPr txBox="1"/>
          <p:nvPr/>
        </p:nvSpPr>
        <p:spPr>
          <a:xfrm>
            <a:off x="594360" y="2911037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logistic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91D011-42D3-4907-B880-4211E5B213FE}"/>
              </a:ext>
            </a:extLst>
          </p:cNvPr>
          <p:cNvSpPr txBox="1"/>
          <p:nvPr/>
        </p:nvSpPr>
        <p:spPr>
          <a:xfrm>
            <a:off x="594360" y="437872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emax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35A453-2B5C-4B4E-A1EE-FE3776086EA9}"/>
              </a:ext>
            </a:extLst>
          </p:cNvPr>
          <p:cNvSpPr txBox="1"/>
          <p:nvPr/>
        </p:nvSpPr>
        <p:spPr>
          <a:xfrm>
            <a:off x="5589290" y="286404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sigEmax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1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53E5AE-CB99-4BF5-BB37-9E5EE9D1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 candidate models set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6605EC-ADD1-4951-9C2E-40491454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16" y="1357947"/>
            <a:ext cx="4625741" cy="51896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14E323-23DF-402F-954B-D87B0358159B}"/>
              </a:ext>
            </a:extLst>
          </p:cNvPr>
          <p:cNvSpPr txBox="1"/>
          <p:nvPr/>
        </p:nvSpPr>
        <p:spPr>
          <a:xfrm>
            <a:off x="633155" y="123136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i="1" kern="1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Quadratic:</a:t>
            </a:r>
            <a:endParaRPr lang="zh-CN" altLang="zh-CN" i="1" kern="100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C7A37F-19EF-4E6A-A8E8-70373B5DD601}"/>
                  </a:ext>
                </a:extLst>
              </p:cNvPr>
              <p:cNvSpPr txBox="1"/>
              <p:nvPr/>
            </p:nvSpPr>
            <p:spPr>
              <a:xfrm>
                <a:off x="192562" y="1576551"/>
                <a:ext cx="5903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&lt;0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C7A37F-19EF-4E6A-A8E8-70373B5DD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2" y="1576551"/>
                <a:ext cx="590343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1CCD0B6-83F7-404A-BF3F-29B8BCD824CA}"/>
                  </a:ext>
                </a:extLst>
              </p:cNvPr>
              <p:cNvSpPr txBox="1"/>
              <p:nvPr/>
            </p:nvSpPr>
            <p:spPr>
              <a:xfrm>
                <a:off x="633155" y="1945883"/>
                <a:ext cx="6094520" cy="381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1800" b="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𝑏𝑒𝑡𝑎𝑀𝑜𝑑</m:t>
                    </m:r>
                  </m:oMath>
                </a14:m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1CCD0B6-83F7-404A-BF3F-29B8BCD82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5" y="1945883"/>
                <a:ext cx="6094520" cy="381130"/>
              </a:xfrm>
              <a:prstGeom prst="rect">
                <a:avLst/>
              </a:prstGeom>
              <a:blipFill>
                <a:blip r:embed="rId4"/>
                <a:stretch>
                  <a:fillRect t="-7937" b="-20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47138B5-887D-470C-9BDF-CA0762F7289C}"/>
                  </a:ext>
                </a:extLst>
              </p:cNvPr>
              <p:cNvSpPr txBox="1"/>
              <p:nvPr/>
            </p:nvSpPr>
            <p:spPr>
              <a:xfrm>
                <a:off x="633155" y="2291306"/>
                <a:ext cx="6094520" cy="783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47138B5-887D-470C-9BDF-CA0762F72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5" y="2291306"/>
                <a:ext cx="6094520" cy="783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36BEB4-5858-4DE3-9551-9B23D8DE1581}"/>
                  </a:ext>
                </a:extLst>
              </p:cNvPr>
              <p:cNvSpPr txBox="1"/>
              <p:nvPr/>
            </p:nvSpPr>
            <p:spPr>
              <a:xfrm>
                <a:off x="-533400" y="3127730"/>
                <a:ext cx="3453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𝑒𝑚𝑎𝑥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936BEB4-5858-4DE3-9551-9B23D8DE1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3127730"/>
                <a:ext cx="345341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9ACFE5A-154C-4ECE-B9A8-6371B8EAC9B0}"/>
                  </a:ext>
                </a:extLst>
              </p:cNvPr>
              <p:cNvSpPr txBox="1"/>
              <p:nvPr/>
            </p:nvSpPr>
            <p:spPr>
              <a:xfrm>
                <a:off x="-533400" y="3797648"/>
                <a:ext cx="3453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𝑙𝑜𝑔𝑖𝑠𝑡𝑖𝑐</m:t>
                      </m:r>
                      <m:r>
                        <a:rPr lang="en-US" altLang="zh-CN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9ACFE5A-154C-4ECE-B9A8-6371B8EAC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3797648"/>
                <a:ext cx="3453414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16AEB92-EEA6-4FBB-9C7E-0BCE1F44C544}"/>
                  </a:ext>
                </a:extLst>
              </p:cNvPr>
              <p:cNvSpPr txBox="1"/>
              <p:nvPr/>
            </p:nvSpPr>
            <p:spPr>
              <a:xfrm>
                <a:off x="-533400" y="4522983"/>
                <a:ext cx="3453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𝑠𝑖𝑔𝐸𝑚𝑎𝑥</m:t>
                      </m:r>
                      <m:r>
                        <a:rPr lang="en-US" altLang="zh-CN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16AEB92-EEA6-4FBB-9C7E-0BCE1F44C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4522983"/>
                <a:ext cx="345341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F594B1-BCB6-45E4-9F6A-DB870D7F447F}"/>
                  </a:ext>
                </a:extLst>
              </p:cNvPr>
              <p:cNvSpPr txBox="1"/>
              <p:nvPr/>
            </p:nvSpPr>
            <p:spPr>
              <a:xfrm>
                <a:off x="-533400" y="5248318"/>
                <a:ext cx="3453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𝑙𝑖𝑛𝑒𝑎𝑟</m:t>
                      </m:r>
                      <m:r>
                        <a:rPr lang="en-US" altLang="zh-CN" sz="1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F594B1-BCB6-45E4-9F6A-DB870D7F4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3400" y="5248318"/>
                <a:ext cx="34534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DEA2B55-D244-4C82-8C47-C95FA8717B42}"/>
                  </a:ext>
                </a:extLst>
              </p:cNvPr>
              <p:cNvSpPr txBox="1"/>
              <p:nvPr/>
            </p:nvSpPr>
            <p:spPr>
              <a:xfrm>
                <a:off x="521207" y="3413943"/>
                <a:ext cx="6360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DEA2B55-D244-4C82-8C47-C95FA8717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3413943"/>
                <a:ext cx="6360850" cy="369332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8D58856-82FA-4292-A39C-345E632A692F}"/>
                  </a:ext>
                </a:extLst>
              </p:cNvPr>
              <p:cNvSpPr txBox="1"/>
              <p:nvPr/>
            </p:nvSpPr>
            <p:spPr>
              <a:xfrm>
                <a:off x="12458" y="5592157"/>
                <a:ext cx="6360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8D58856-82FA-4292-A39C-345E632A6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" y="5592157"/>
                <a:ext cx="6360850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647BB4A-D103-4D54-8CC7-8D3910A05A1C}"/>
                  </a:ext>
                </a:extLst>
              </p:cNvPr>
              <p:cNvSpPr txBox="1"/>
              <p:nvPr/>
            </p:nvSpPr>
            <p:spPr>
              <a:xfrm>
                <a:off x="521207" y="4879569"/>
                <a:ext cx="6360850" cy="391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647BB4A-D103-4D54-8CC7-8D3910A05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4879569"/>
                <a:ext cx="6360850" cy="391710"/>
              </a:xfrm>
              <a:prstGeom prst="rect">
                <a:avLst/>
              </a:prstGeom>
              <a:blipFill>
                <a:blip r:embed="rId12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11E325B-DC2D-4DCC-8580-066585442DC7}"/>
                  </a:ext>
                </a:extLst>
              </p:cNvPr>
              <p:cNvSpPr txBox="1"/>
              <p:nvPr/>
            </p:nvSpPr>
            <p:spPr>
              <a:xfrm>
                <a:off x="633155" y="4122492"/>
                <a:ext cx="6360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/{1+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]}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11E325B-DC2D-4DCC-8580-066585442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5" y="4122492"/>
                <a:ext cx="6360850" cy="369332"/>
              </a:xfrm>
              <a:prstGeom prst="rect">
                <a:avLst/>
              </a:prstGeom>
              <a:blipFill>
                <a:blip r:embed="rId13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99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13246-BE28-4A81-B83F-9EA2A886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Optimal contrast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278827-CF38-4AE6-902D-CF258C34B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39" y="4888871"/>
            <a:ext cx="10735430" cy="16195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4C0C73-EFB1-485A-BBE2-780E86D0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31" y="1249648"/>
            <a:ext cx="5090338" cy="3477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D361A20-0836-4DD0-9914-422A973BC5B6}"/>
                  </a:ext>
                </a:extLst>
              </p:cNvPr>
              <p:cNvSpPr txBox="1"/>
              <p:nvPr/>
            </p:nvSpPr>
            <p:spPr>
              <a:xfrm>
                <a:off x="825939" y="1470660"/>
                <a:ext cx="2332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𝑐𝑜𝑛𝑡𝑟𝑎𝑠𝑡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=0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D361A20-0836-4DD0-9914-422A973BC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39" y="1470660"/>
                <a:ext cx="2332626" cy="276999"/>
              </a:xfrm>
              <a:prstGeom prst="rect">
                <a:avLst/>
              </a:prstGeom>
              <a:blipFill>
                <a:blip r:embed="rId4"/>
                <a:stretch>
                  <a:fillRect l="-3133" t="-169565" r="-7050" b="-26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00D1FF0-F31B-4B8E-B29D-2393C6072E09}"/>
              </a:ext>
            </a:extLst>
          </p:cNvPr>
          <p:cNvSpPr txBox="1"/>
          <p:nvPr/>
        </p:nvSpPr>
        <p:spPr>
          <a:xfrm>
            <a:off x="739140" y="1760851"/>
            <a:ext cx="454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hypothesis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6F65FFA-B598-41CC-A43B-B9DDCFE328A6}"/>
                  </a:ext>
                </a:extLst>
              </p:cNvPr>
              <p:cNvSpPr txBox="1"/>
              <p:nvPr/>
            </p:nvSpPr>
            <p:spPr>
              <a:xfrm>
                <a:off x="2118652" y="2084993"/>
                <a:ext cx="146674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altLang="zh-CN" dirty="0"/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6F65FFA-B598-41CC-A43B-B9DDCFE32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652" y="2084993"/>
                <a:ext cx="1466748" cy="6707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5EF9A30-F2DD-42FD-A8D7-67802291ABBA}"/>
                  </a:ext>
                </a:extLst>
              </p:cNvPr>
              <p:cNvSpPr txBox="1"/>
              <p:nvPr/>
            </p:nvSpPr>
            <p:spPr>
              <a:xfrm>
                <a:off x="-195234" y="2665906"/>
                <a:ext cx="6094520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m:rPr>
                          <m:nor/>
                        </m:rPr>
                        <a:rPr lang="en-US" altLang="zh-CN" dirty="0"/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5EF9A30-F2DD-42FD-A8D7-67802291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234" y="2665906"/>
                <a:ext cx="6094520" cy="763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07F6FB-B8F6-4284-9D60-A33F98F5D143}"/>
                  </a:ext>
                </a:extLst>
              </p:cNvPr>
              <p:cNvSpPr txBox="1"/>
              <p:nvPr/>
            </p:nvSpPr>
            <p:spPr>
              <a:xfrm>
                <a:off x="1871309" y="3724301"/>
                <a:ext cx="1961434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C07F6FB-B8F6-4284-9D60-A33F98F5D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09" y="3724301"/>
                <a:ext cx="1961434" cy="880049"/>
              </a:xfrm>
              <a:prstGeom prst="rect">
                <a:avLst/>
              </a:prstGeom>
              <a:blipFill>
                <a:blip r:embed="rId7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927C7AFC-7743-4061-8DE2-241E69E4E414}"/>
              </a:ext>
            </a:extLst>
          </p:cNvPr>
          <p:cNvSpPr txBox="1"/>
          <p:nvPr/>
        </p:nvSpPr>
        <p:spPr>
          <a:xfrm>
            <a:off x="739140" y="332486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statistic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02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8790C-8CCB-46BB-82CF-EAD74049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 calculation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63544C-7682-4550-A2E3-1E8F5C81D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801" y="2230663"/>
            <a:ext cx="5076398" cy="16714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F5EF3B-9659-407E-8440-46CCA7FD2542}"/>
              </a:ext>
            </a:extLst>
          </p:cNvPr>
          <p:cNvSpPr txBox="1"/>
          <p:nvPr/>
        </p:nvSpPr>
        <p:spPr>
          <a:xfrm>
            <a:off x="2503414" y="4627337"/>
            <a:ext cx="718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result: 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to satisfy 0.9 power at 0.05 level, our minimum sample size is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590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52927" y="2007701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n-US" altLang="zh-CN" sz="4800" dirty="0">
                <a:solidFill>
                  <a:schemeClr val="bg1"/>
                </a:solidFill>
              </a:rPr>
              <a:t>Data analysis part</a:t>
            </a:r>
          </a:p>
        </p:txBody>
      </p:sp>
    </p:spTree>
    <p:extLst>
      <p:ext uri="{BB962C8B-B14F-4D97-AF65-F5344CB8AC3E}">
        <p14:creationId xmlns:p14="http://schemas.microsoft.com/office/powerpoint/2010/main" val="2192848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C3DC8-551E-4FFF-919C-374E0BE3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III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16EC55-5FD8-496D-826A-AAFBB2EE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5" y="1882752"/>
            <a:ext cx="10958510" cy="20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3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Question III-summary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A96310A6-E94C-4D72-9372-F755DE75CD0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1364225"/>
              </p:ext>
            </p:extLst>
          </p:nvPr>
        </p:nvGraphicFramePr>
        <p:xfrm>
          <a:off x="2251074" y="1437592"/>
          <a:ext cx="7689851" cy="4972352"/>
        </p:xfrm>
        <a:graphic>
          <a:graphicData uri="http://schemas.openxmlformats.org/drawingml/2006/table">
            <a:tbl>
              <a:tblPr/>
              <a:tblGrid>
                <a:gridCol w="2025619">
                  <a:extLst>
                    <a:ext uri="{9D8B030D-6E8A-4147-A177-3AD203B41FA5}">
                      <a16:colId xmlns:a16="http://schemas.microsoft.com/office/drawing/2014/main" val="764558447"/>
                    </a:ext>
                  </a:extLst>
                </a:gridCol>
                <a:gridCol w="1162856">
                  <a:extLst>
                    <a:ext uri="{9D8B030D-6E8A-4147-A177-3AD203B41FA5}">
                      <a16:colId xmlns:a16="http://schemas.microsoft.com/office/drawing/2014/main" val="444148940"/>
                    </a:ext>
                  </a:extLst>
                </a:gridCol>
                <a:gridCol w="1162856">
                  <a:extLst>
                    <a:ext uri="{9D8B030D-6E8A-4147-A177-3AD203B41FA5}">
                      <a16:colId xmlns:a16="http://schemas.microsoft.com/office/drawing/2014/main" val="2362326352"/>
                    </a:ext>
                  </a:extLst>
                </a:gridCol>
                <a:gridCol w="1162856">
                  <a:extLst>
                    <a:ext uri="{9D8B030D-6E8A-4147-A177-3AD203B41FA5}">
                      <a16:colId xmlns:a16="http://schemas.microsoft.com/office/drawing/2014/main" val="3240819034"/>
                    </a:ext>
                  </a:extLst>
                </a:gridCol>
                <a:gridCol w="1266011">
                  <a:extLst>
                    <a:ext uri="{9D8B030D-6E8A-4147-A177-3AD203B41FA5}">
                      <a16:colId xmlns:a16="http://schemas.microsoft.com/office/drawing/2014/main" val="1219544256"/>
                    </a:ext>
                  </a:extLst>
                </a:gridCol>
                <a:gridCol w="909653">
                  <a:extLst>
                    <a:ext uri="{9D8B030D-6E8A-4147-A177-3AD203B41FA5}">
                      <a16:colId xmlns:a16="http://schemas.microsoft.com/office/drawing/2014/main" val="3415446505"/>
                    </a:ext>
                  </a:extLst>
                </a:gridCol>
              </a:tblGrid>
              <a:tr h="260332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Table 1: Baseline Characteristics of the Patients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577576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Characteristic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70mg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140mg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210mg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280mg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Placebo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761882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N=39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N=39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N=40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N=42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N=38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953157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27637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Mean--yr, (SD)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42.1 (11.45)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43.97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42.1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42.29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41.84 (14.39)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57286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20 &lt;= AGE &lt; 40--no. (%)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 (48.7)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 (41)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 (47.5)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 (47.6)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 (50)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066760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40 &lt;= AGE &lt; 60--no. (%)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 (48.7)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 (43.6)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 (4.5)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 (42.9)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 (36.8)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922634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60 &lt;= AGE &lt; 80--no. (%)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 (2.4)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 (15.4)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 (7.5)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 (9.5)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 (13.2)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199509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Sex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84327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Female--no. (%)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 (43.6)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 (28.2)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 (37.5)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 (28.6)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 (42.1)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809185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Male--no. (%)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 (56.4)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 (71.8)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 (62.5)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 (71.4)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 (57.9)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356669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Weight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515760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Mean--kg, (SD)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88.82 (21.96)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92.44 (23.88)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100.42 (20.2)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91.52 (22.98)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86.9 (20.61)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62775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PASI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391134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Mean (SD)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18.82 (5.68)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19.7 (6.7)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20.6 (7.39)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17.93 (5.46)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18.89 (5.88)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289226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sPGA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815352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sPGA = 2--no. (%)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 (38.5)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 (25.6)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 (25)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 (35.7)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 (21.1)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76168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sPGA = 3--no. (%)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 (23.1)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 (33.4)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 (27.5)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 (26.2)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 (52.6)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616350"/>
                  </a:ext>
                </a:extLst>
              </a:tr>
              <a:tr h="24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sPGA = 4--no. (%)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 (28.2)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 (25.6)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 (20)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 (28.6)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 (10.5)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850219"/>
                  </a:ext>
                </a:extLst>
              </a:tr>
              <a:tr h="260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sPGA = 5--no. (%)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 (10.2)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 (15.4)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 (27.5)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 (9.5)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 (15.8)</a:t>
                      </a:r>
                    </a:p>
                  </a:txBody>
                  <a:tcPr marL="5386" marR="5386" marT="538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50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866AB-CC0C-4E0E-8513-8D730E2F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IV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96AE6F-4D0F-4F22-A02F-64CE5F54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1769621"/>
            <a:ext cx="10905165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2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B3A4A-4E93-4C26-BF89-1860ACDE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IV-a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A14377-7B2A-4998-9E61-7C9F438C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11" y="1859964"/>
            <a:ext cx="5000109" cy="35341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AACFB9-153C-4E63-906B-3E7B4548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21" y="1859964"/>
            <a:ext cx="5000109" cy="35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28382-CCDE-4D40-9980-741B0463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IV-a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0709C6-EEE0-402C-9523-DBDA4AF6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98" y="1961077"/>
            <a:ext cx="4960833" cy="35063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4958D2-278A-4F8D-85F5-929124041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771" y="1961077"/>
            <a:ext cx="4960833" cy="35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30480" y="19988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n-US" altLang="zh-CN" sz="4800" dirty="0">
                <a:solidFill>
                  <a:schemeClr val="bg1"/>
                </a:solidFill>
              </a:rPr>
              <a:t>Trail-design part</a:t>
            </a:r>
          </a:p>
        </p:txBody>
      </p:sp>
    </p:spTree>
    <p:extLst>
      <p:ext uri="{BB962C8B-B14F-4D97-AF65-F5344CB8AC3E}">
        <p14:creationId xmlns:p14="http://schemas.microsoft.com/office/powerpoint/2010/main" val="1329068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9C79B-2D4D-475A-AA6A-A31283BE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IV-a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3654E6-B142-45F3-BE85-9989AEB5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52" y="1873873"/>
            <a:ext cx="5204295" cy="367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5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EC97B-2C9A-4493-B9C1-561303F5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546593" cy="640080"/>
          </a:xfrm>
        </p:spPr>
        <p:txBody>
          <a:bodyPr>
            <a:normAutofit/>
          </a:bodyPr>
          <a:lstStyle/>
          <a:p>
            <a:r>
              <a:rPr lang="en-US" altLang="zh-CN" dirty="0"/>
              <a:t>Question IV-b-fisher exact test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649282-E20E-4D99-A73C-882875EBFA9E}"/>
                  </a:ext>
                </a:extLst>
              </p:cNvPr>
              <p:cNvSpPr txBox="1"/>
              <p:nvPr/>
            </p:nvSpPr>
            <p:spPr>
              <a:xfrm>
                <a:off x="4900205" y="3516440"/>
                <a:ext cx="8343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altLang="zh-CN" dirty="0"/>
                        <m:t>=</m:t>
                      </m:r>
                      <m:r>
                        <m:rPr>
                          <m:nor/>
                        </m:rPr>
                        <a:rPr lang="en-US" altLang="zh-CN" b="0" i="0" dirty="0" smtClean="0"/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649282-E20E-4D99-A73C-882875EBF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205" y="3516440"/>
                <a:ext cx="834396" cy="276999"/>
              </a:xfrm>
              <a:prstGeom prst="rect">
                <a:avLst/>
              </a:prstGeom>
              <a:blipFill>
                <a:blip r:embed="rId2"/>
                <a:stretch>
                  <a:fillRect l="-5839" r="-583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8A29090-0AFA-4551-9A9D-E0C26A105307}"/>
              </a:ext>
            </a:extLst>
          </p:cNvPr>
          <p:cNvSpPr txBox="1"/>
          <p:nvPr/>
        </p:nvSpPr>
        <p:spPr>
          <a:xfrm>
            <a:off x="1065067" y="317978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hypotheses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D0F5137-815E-4AD8-AB64-0C73F3476480}"/>
                  </a:ext>
                </a:extLst>
              </p:cNvPr>
              <p:cNvSpPr txBox="1"/>
              <p:nvPr/>
            </p:nvSpPr>
            <p:spPr>
              <a:xfrm>
                <a:off x="2270143" y="3828599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D0F5137-815E-4AD8-AB64-0C73F3476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43" y="3828599"/>
                <a:ext cx="6094520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ACFDE7A-E9CD-4A88-8A08-7AB530A6BA8F}"/>
                  </a:ext>
                </a:extLst>
              </p:cNvPr>
              <p:cNvSpPr txBox="1"/>
              <p:nvPr/>
            </p:nvSpPr>
            <p:spPr>
              <a:xfrm>
                <a:off x="3351986" y="4758558"/>
                <a:ext cx="3919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2.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.2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ACFDE7A-E9CD-4A88-8A08-7AB530A6B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986" y="4758558"/>
                <a:ext cx="3919150" cy="276999"/>
              </a:xfrm>
              <a:prstGeom prst="rect">
                <a:avLst/>
              </a:prstGeom>
              <a:blipFill>
                <a:blip r:embed="rId4"/>
                <a:stretch>
                  <a:fillRect l="-2177" t="-26667" r="-1089" b="-5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165A8B9B-B887-42D8-BA4E-6EE85972E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675960"/>
              </p:ext>
            </p:extLst>
          </p:nvPr>
        </p:nvGraphicFramePr>
        <p:xfrm>
          <a:off x="1929606" y="1344952"/>
          <a:ext cx="8128000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2803923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361284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40609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2098884"/>
                    </a:ext>
                  </a:extLst>
                </a:gridCol>
              </a:tblGrid>
              <a:tr h="19367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PASI50=1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PASI50=0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283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drug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a+b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377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placebo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c+d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93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a+c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b+d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a+b+c+d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00294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C1F8163-2EAA-481B-9E18-8B1E9AF99EDA}"/>
                  </a:ext>
                </a:extLst>
              </p:cNvPr>
              <p:cNvSpPr txBox="1"/>
              <p:nvPr/>
            </p:nvSpPr>
            <p:spPr>
              <a:xfrm>
                <a:off x="1203706" y="4197931"/>
                <a:ext cx="2148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odds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ratio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C1F8163-2EAA-481B-9E18-8B1E9AF99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706" y="4197931"/>
                <a:ext cx="2148280" cy="276999"/>
              </a:xfrm>
              <a:prstGeom prst="rect">
                <a:avLst/>
              </a:prstGeom>
              <a:blipFill>
                <a:blip r:embed="rId5"/>
                <a:stretch>
                  <a:fillRect l="-1983" r="-2266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181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6F787-00B3-4310-BF93-754E220A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IV-b-summary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D86F6E3-EF6A-42FB-830E-36AB3E4D4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271672"/>
              </p:ext>
            </p:extLst>
          </p:nvPr>
        </p:nvGraphicFramePr>
        <p:xfrm>
          <a:off x="521207" y="1503680"/>
          <a:ext cx="10961371" cy="4604623"/>
        </p:xfrm>
        <a:graphic>
          <a:graphicData uri="http://schemas.openxmlformats.org/drawingml/2006/table">
            <a:tbl>
              <a:tblPr/>
              <a:tblGrid>
                <a:gridCol w="1741527">
                  <a:extLst>
                    <a:ext uri="{9D8B030D-6E8A-4147-A177-3AD203B41FA5}">
                      <a16:colId xmlns:a16="http://schemas.microsoft.com/office/drawing/2014/main" val="791352291"/>
                    </a:ext>
                  </a:extLst>
                </a:gridCol>
                <a:gridCol w="1365902">
                  <a:extLst>
                    <a:ext uri="{9D8B030D-6E8A-4147-A177-3AD203B41FA5}">
                      <a16:colId xmlns:a16="http://schemas.microsoft.com/office/drawing/2014/main" val="3834834282"/>
                    </a:ext>
                  </a:extLst>
                </a:gridCol>
                <a:gridCol w="1263460">
                  <a:extLst>
                    <a:ext uri="{9D8B030D-6E8A-4147-A177-3AD203B41FA5}">
                      <a16:colId xmlns:a16="http://schemas.microsoft.com/office/drawing/2014/main" val="850001003"/>
                    </a:ext>
                  </a:extLst>
                </a:gridCol>
                <a:gridCol w="1787055">
                  <a:extLst>
                    <a:ext uri="{9D8B030D-6E8A-4147-A177-3AD203B41FA5}">
                      <a16:colId xmlns:a16="http://schemas.microsoft.com/office/drawing/2014/main" val="2828376657"/>
                    </a:ext>
                  </a:extLst>
                </a:gridCol>
                <a:gridCol w="1775673">
                  <a:extLst>
                    <a:ext uri="{9D8B030D-6E8A-4147-A177-3AD203B41FA5}">
                      <a16:colId xmlns:a16="http://schemas.microsoft.com/office/drawing/2014/main" val="2864861703"/>
                    </a:ext>
                  </a:extLst>
                </a:gridCol>
                <a:gridCol w="1411434">
                  <a:extLst>
                    <a:ext uri="{9D8B030D-6E8A-4147-A177-3AD203B41FA5}">
                      <a16:colId xmlns:a16="http://schemas.microsoft.com/office/drawing/2014/main" val="1700968152"/>
                    </a:ext>
                  </a:extLst>
                </a:gridCol>
                <a:gridCol w="1616320">
                  <a:extLst>
                    <a:ext uri="{9D8B030D-6E8A-4147-A177-3AD203B41FA5}">
                      <a16:colId xmlns:a16="http://schemas.microsoft.com/office/drawing/2014/main" val="3412822530"/>
                    </a:ext>
                  </a:extLst>
                </a:gridCol>
              </a:tblGrid>
              <a:tr h="2665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Placebo</a:t>
                      </a:r>
                    </a:p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(N=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70mg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(N=39)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140mg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(N=39)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210mg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(N=40)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280mg</a:t>
                      </a: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(N=42)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623826"/>
                  </a:ext>
                </a:extLst>
              </a:tr>
              <a:tr h="2570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PASI50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no.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26348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%(95%CI)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16(7-31)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51(36-66)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90(76-96)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90(76-97)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81(66-90)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16452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P-value vs placebo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588290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PASI75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no.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507695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%(95%CI)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0(0-11)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33(21-49)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77(61-87)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83(68-91)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67(51-79)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052686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P-value vs placebo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30098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PASI90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no.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039186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%(95%CI)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0(0-11)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18(9-33)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72(56-83)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75(60-86)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57(42-71)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809435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P-value vs placebo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0.006396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249106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PASI100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no.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777322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%(95%CI)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0(0-11)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10(4-24)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38(25-54)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63(47-76)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29(17-44)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188695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P-value vs placebo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0.06078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380753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sPGA score of 0 or 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no.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32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368654"/>
                  </a:ext>
                </a:extLst>
              </a:tr>
              <a:tr h="247503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%(95%CI)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3(0-15)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26(15-41)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85(70-93)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80(65-90)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69(54,81)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086167"/>
                  </a:ext>
                </a:extLst>
              </a:tr>
              <a:tr h="25702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P-value vs placebo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0.003866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&lt;0.001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983041"/>
                  </a:ext>
                </a:extLst>
              </a:tr>
              <a:tr h="257023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*95%CI calculated by Modified Wald Method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332265"/>
                  </a:ext>
                </a:extLst>
              </a:tr>
              <a:tr h="247503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*P-value is calculated by Fisher Exact Test while alternative hypothesis is odds ratio is greater 1</a:t>
                      </a: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752" marR="2752" marT="27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087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405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BF13F-6944-4436-A982-B0DF397D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IV-b-pairwise comparison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2723D-85FF-49C9-955F-BAC2F96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660" y="1283445"/>
            <a:ext cx="3204753" cy="21455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67401B-06D2-436D-8199-13CF4D10264E}"/>
              </a:ext>
            </a:extLst>
          </p:cNvPr>
          <p:cNvSpPr txBox="1"/>
          <p:nvPr/>
        </p:nvSpPr>
        <p:spPr>
          <a:xfrm>
            <a:off x="521207" y="1283445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PASI 50: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8ED097-B2A7-4AD6-B874-3F66435D97AF}"/>
              </a:ext>
            </a:extLst>
          </p:cNvPr>
          <p:cNvSpPr txBox="1"/>
          <p:nvPr/>
        </p:nvSpPr>
        <p:spPr>
          <a:xfrm>
            <a:off x="521207" y="3429000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PASI 90: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41C5B5-BE0F-4F0E-99DE-3DDA89537C7A}"/>
              </a:ext>
            </a:extLst>
          </p:cNvPr>
          <p:cNvSpPr txBox="1"/>
          <p:nvPr/>
        </p:nvSpPr>
        <p:spPr>
          <a:xfrm>
            <a:off x="5405041" y="1283445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PASI 75: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655BDD-9A50-4951-9571-E5736A3AB227}"/>
              </a:ext>
            </a:extLst>
          </p:cNvPr>
          <p:cNvSpPr txBox="1"/>
          <p:nvPr/>
        </p:nvSpPr>
        <p:spPr>
          <a:xfrm>
            <a:off x="5405040" y="3429000"/>
            <a:ext cx="150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PASI 100: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227340-2823-4B75-9ED5-11FE79E9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25" y="1283445"/>
            <a:ext cx="3204753" cy="21455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644E3D-FD6C-4324-BAEC-117067E5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661" y="3697700"/>
            <a:ext cx="3204752" cy="21455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0B15637-361B-4FFE-B04B-3312EC144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995" y="3697697"/>
            <a:ext cx="3204752" cy="21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27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BF13F-6944-4436-A982-B0DF397D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IV-b-pairwise comparison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67401B-06D2-436D-8199-13CF4D10264E}"/>
              </a:ext>
            </a:extLst>
          </p:cNvPr>
          <p:cNvSpPr txBox="1"/>
          <p:nvPr/>
        </p:nvSpPr>
        <p:spPr>
          <a:xfrm>
            <a:off x="821703" y="1533273"/>
            <a:ext cx="17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</a:t>
            </a:r>
            <a:r>
              <a:rPr lang="en-US" altLang="zh-CN" dirty="0" err="1"/>
              <a:t>sPGA</a:t>
            </a:r>
            <a:r>
              <a:rPr lang="en-US" altLang="zh-CN" dirty="0"/>
              <a:t> score: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827C8A-B5CA-44A1-98B5-CBBACF50C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99" y="1717939"/>
            <a:ext cx="4469313" cy="44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80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7E76B-00E1-4C7D-AD91-D2485EAB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415430" cy="6400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Question IV-b-which dose should be chosen?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EB0403-4E1C-44FB-91C3-6B9E57603B58}"/>
              </a:ext>
            </a:extLst>
          </p:cNvPr>
          <p:cNvSpPr txBox="1"/>
          <p:nvPr/>
        </p:nvSpPr>
        <p:spPr>
          <a:xfrm>
            <a:off x="2430660" y="2844225"/>
            <a:ext cx="6966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140mg or 210? Not 280mg definitely!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09557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C238B-6B37-40E3-A50E-58CD4E92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14C9B1-E1D1-4900-BAFF-FC442838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2" y="1684655"/>
            <a:ext cx="10341236" cy="7011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7AD631-6628-4728-A72F-60E2CA811758}"/>
              </a:ext>
            </a:extLst>
          </p:cNvPr>
          <p:cNvSpPr txBox="1"/>
          <p:nvPr/>
        </p:nvSpPr>
        <p:spPr>
          <a:xfrm>
            <a:off x="998220" y="3015610"/>
            <a:ext cx="749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Key word: baseline characteristic, primary endpoint, secondary endpoint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6586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E7822-19FD-40C8-89BD-E8BABADE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V-compare subgroup-age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D64FC3-9E2D-4AB6-ABA8-7D34CEF2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3" y="1458260"/>
            <a:ext cx="3490194" cy="23366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FEB87C-2F70-40A7-8D4C-AB53C5D8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09" y="1458259"/>
            <a:ext cx="3490194" cy="23366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5906BC-0358-4B7E-881C-A85ACE22A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46" y="3852722"/>
            <a:ext cx="3494671" cy="23396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D6039C-16E1-427D-A780-48AC0B33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823" y="3855719"/>
            <a:ext cx="3490194" cy="23366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976E6F-3E15-49C8-9C1F-6F997716C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295" y="1455261"/>
            <a:ext cx="3502389" cy="23396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80EBA2-7CD1-4EB3-B845-368AE81B6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295" y="3852722"/>
            <a:ext cx="3502389" cy="23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85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E7822-19FD-40C8-89BD-E8BABADE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V-compare subgroup-sex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9FB5B5-8F04-4C26-A2DD-78C5BE2B7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36" y="1371598"/>
            <a:ext cx="2994894" cy="25930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85019E-1833-48AC-8CBC-FA366F0B7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271" y="1371598"/>
            <a:ext cx="2994894" cy="25930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68139D-C15B-4D98-A0A4-6FF9BBBD2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36" y="4026780"/>
            <a:ext cx="2994894" cy="25930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6F3205-DCC2-4760-BED6-5F9D34AD7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271" y="4026780"/>
            <a:ext cx="2994894" cy="25930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A549C8-C169-4D45-91C1-8F1BC816C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620" y="1371266"/>
            <a:ext cx="2994893" cy="25933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57AEBF-9B2A-47F7-91A0-5BF1D8C96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620" y="4026780"/>
            <a:ext cx="2994894" cy="259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22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E7822-19FD-40C8-89BD-E8BABADE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V-compare subgroup-weight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56BEF9-70DB-4C6E-BCC1-A7148182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412" y="1274875"/>
            <a:ext cx="3055854" cy="26458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AD0D1F-5275-4DA4-8835-5780F00D7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869" y="1274875"/>
            <a:ext cx="3055856" cy="26458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C5FB44-4D5B-4D99-BF00-281AD1163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412" y="3920692"/>
            <a:ext cx="3055855" cy="26458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B3850A-AC6E-483F-A8B3-29D368F4F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868" y="3920691"/>
            <a:ext cx="3055856" cy="26458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462951-20E0-44D4-8F29-CA314DC59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925" y="1273816"/>
            <a:ext cx="3055854" cy="2646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518D02-FC23-41E8-9C7E-87664C659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925" y="3923610"/>
            <a:ext cx="3055854" cy="26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12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Question I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736724-353C-47FA-B230-D086FB089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840092"/>
            <a:ext cx="10920406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7C230-A0FC-4C4F-9921-10059983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Question V-primary endpoint-ANCOVA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0A0228-930D-4BD5-B4C9-FFF105B7EC77}"/>
              </a:ext>
            </a:extLst>
          </p:cNvPr>
          <p:cNvSpPr txBox="1"/>
          <p:nvPr/>
        </p:nvSpPr>
        <p:spPr>
          <a:xfrm>
            <a:off x="1047565" y="173114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rationale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6FC5ED-54EE-4472-B4DB-65E291AB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496" y="1474372"/>
            <a:ext cx="5845047" cy="22633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420D0C-EA9E-40C6-A843-F05B5039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96" y="3958519"/>
            <a:ext cx="6515665" cy="16384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7D5310-AAA2-402B-8648-36F38AB18E2E}"/>
              </a:ext>
            </a:extLst>
          </p:cNvPr>
          <p:cNvSpPr txBox="1"/>
          <p:nvPr/>
        </p:nvSpPr>
        <p:spPr>
          <a:xfrm>
            <a:off x="1120140" y="429006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Adequacy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282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4FE7D-B3A4-4C17-BA2E-12050CD0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Question V-secondary endpoint-logistic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5BEDF4-B21D-4557-BCEC-56DA9EED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96" y="3584884"/>
            <a:ext cx="5997460" cy="20270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CCAE12-72D7-4ED3-9E4A-1D140DFD5087}"/>
              </a:ext>
            </a:extLst>
          </p:cNvPr>
          <p:cNvSpPr txBox="1"/>
          <p:nvPr/>
        </p:nvSpPr>
        <p:spPr>
          <a:xfrm>
            <a:off x="1348740" y="4229100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PASI 75: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80FB21-307F-4A0F-AA6A-C14F9A6488C6}"/>
              </a:ext>
            </a:extLst>
          </p:cNvPr>
          <p:cNvSpPr txBox="1"/>
          <p:nvPr/>
        </p:nvSpPr>
        <p:spPr>
          <a:xfrm>
            <a:off x="1348739" y="1905325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PASI 50: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2EC5D8-24C0-4986-8EDA-C4BF8C665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596" y="1334393"/>
            <a:ext cx="5806943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3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4FE7D-B3A4-4C17-BA2E-12050CD0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Question V-secondary endpoint-logistic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1E6C98-5DA7-47A1-91B0-A8C2B0BE8564}"/>
              </a:ext>
            </a:extLst>
          </p:cNvPr>
          <p:cNvSpPr txBox="1"/>
          <p:nvPr/>
        </p:nvSpPr>
        <p:spPr>
          <a:xfrm>
            <a:off x="1356359" y="1966285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PASI 90: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D1B5FD-B09C-4EFF-9082-2BEE3ACA2DDF}"/>
              </a:ext>
            </a:extLst>
          </p:cNvPr>
          <p:cNvSpPr txBox="1"/>
          <p:nvPr/>
        </p:nvSpPr>
        <p:spPr>
          <a:xfrm>
            <a:off x="1356359" y="4110968"/>
            <a:ext cx="150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PASI 100: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E50FD4-5785-43BF-84C0-B426C505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78" y="1322069"/>
            <a:ext cx="5799323" cy="20270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AE9E32-4FC8-4090-8F20-67E48A10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678" y="3524076"/>
            <a:ext cx="5776461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97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F0ADC-891B-4D3F-A1A7-E00AEE5D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Question V-secondary endpoint-logistic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632758-6419-4AAB-A522-1DB414E6EE95}"/>
              </a:ext>
            </a:extLst>
          </p:cNvPr>
          <p:cNvSpPr txBox="1"/>
          <p:nvPr/>
        </p:nvSpPr>
        <p:spPr>
          <a:xfrm>
            <a:off x="1043939" y="2012005"/>
            <a:ext cx="340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</a:t>
            </a:r>
            <a:r>
              <a:rPr lang="en-US" altLang="zh-CN" dirty="0" err="1"/>
              <a:t>sPGA</a:t>
            </a:r>
            <a:r>
              <a:rPr lang="en-US" altLang="zh-CN" dirty="0"/>
              <a:t> (clear or almost clear):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4D80DD-8844-44B3-B1D8-AD83A49D3C16}"/>
              </a:ext>
            </a:extLst>
          </p:cNvPr>
          <p:cNvSpPr txBox="1"/>
          <p:nvPr/>
        </p:nvSpPr>
        <p:spPr>
          <a:xfrm>
            <a:off x="1043939" y="4016065"/>
            <a:ext cx="18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For </a:t>
            </a:r>
            <a:r>
              <a:rPr lang="en-US" altLang="zh-CN" dirty="0" err="1"/>
              <a:t>sPGA</a:t>
            </a:r>
            <a:r>
              <a:rPr lang="en-US" altLang="zh-CN" dirty="0"/>
              <a:t> (clear):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AD43AC-EC9C-4E66-AD62-FFABA2039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64" y="1394284"/>
            <a:ext cx="5791702" cy="20347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FFBBA8-FBB4-498C-B9B7-022D73A25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64" y="3531782"/>
            <a:ext cx="5814564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77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070E1-EBAC-48CA-BDE3-C652B3F6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371694" cy="6400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Question V- age subgroup analysis at 140mg and 210mg dose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8037F0-5E7C-467F-AF02-83972A7B7B3F}"/>
              </a:ext>
            </a:extLst>
          </p:cNvPr>
          <p:cNvSpPr txBox="1"/>
          <p:nvPr/>
        </p:nvSpPr>
        <p:spPr>
          <a:xfrm>
            <a:off x="735367" y="2351782"/>
            <a:ext cx="107212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Which dose should be used in which age group of patients？</a:t>
            </a:r>
            <a:endParaRPr lang="en-US" altLang="zh-CN" sz="3200" dirty="0"/>
          </a:p>
          <a:p>
            <a:r>
              <a:rPr lang="en-US" altLang="zh-CN" sz="3200" dirty="0"/>
              <a:t>Can we find this certain dose?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4011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B3A7A-C2B2-409C-A5D8-BF85C54C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VI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14153A-6862-49B5-AEBB-151D25C9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75" y="1699897"/>
            <a:ext cx="1027265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88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F46F9-529B-4257-AB16-7CE42D99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VI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39A991-194A-4CD0-A25A-388BA2EE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812" y="1489358"/>
            <a:ext cx="6336335" cy="43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25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087AA-1F44-4751-8956-1BB62C14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Quesiton</a:t>
            </a:r>
            <a:r>
              <a:rPr lang="en-US" altLang="zh-CN" dirty="0"/>
              <a:t> VII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7BB499-24BB-4A08-BCF1-F6408581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1582561"/>
            <a:ext cx="10950889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73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E42F4-6D6A-44E3-BC7E-1FC76B41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Quesiton</a:t>
            </a:r>
            <a:r>
              <a:rPr lang="en-US" altLang="zh-CN" dirty="0"/>
              <a:t> VII-AE summary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85142B-0D9C-4102-AE18-A16700D9D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197157"/>
              </p:ext>
            </p:extLst>
          </p:nvPr>
        </p:nvGraphicFramePr>
        <p:xfrm>
          <a:off x="2495211" y="2074592"/>
          <a:ext cx="7201578" cy="3562728"/>
        </p:xfrm>
        <a:graphic>
          <a:graphicData uri="http://schemas.openxmlformats.org/drawingml/2006/table">
            <a:tbl>
              <a:tblPr/>
              <a:tblGrid>
                <a:gridCol w="1534565">
                  <a:extLst>
                    <a:ext uri="{9D8B030D-6E8A-4147-A177-3AD203B41FA5}">
                      <a16:colId xmlns:a16="http://schemas.microsoft.com/office/drawing/2014/main" val="3068714277"/>
                    </a:ext>
                  </a:extLst>
                </a:gridCol>
                <a:gridCol w="1594980">
                  <a:extLst>
                    <a:ext uri="{9D8B030D-6E8A-4147-A177-3AD203B41FA5}">
                      <a16:colId xmlns:a16="http://schemas.microsoft.com/office/drawing/2014/main" val="1953767912"/>
                    </a:ext>
                  </a:extLst>
                </a:gridCol>
                <a:gridCol w="1425816">
                  <a:extLst>
                    <a:ext uri="{9D8B030D-6E8A-4147-A177-3AD203B41FA5}">
                      <a16:colId xmlns:a16="http://schemas.microsoft.com/office/drawing/2014/main" val="1916011546"/>
                    </a:ext>
                  </a:extLst>
                </a:gridCol>
                <a:gridCol w="1304984">
                  <a:extLst>
                    <a:ext uri="{9D8B030D-6E8A-4147-A177-3AD203B41FA5}">
                      <a16:colId xmlns:a16="http://schemas.microsoft.com/office/drawing/2014/main" val="100586468"/>
                    </a:ext>
                  </a:extLst>
                </a:gridCol>
                <a:gridCol w="1341233">
                  <a:extLst>
                    <a:ext uri="{9D8B030D-6E8A-4147-A177-3AD203B41FA5}">
                      <a16:colId xmlns:a16="http://schemas.microsoft.com/office/drawing/2014/main" val="3046200226"/>
                    </a:ext>
                  </a:extLst>
                </a:gridCol>
              </a:tblGrid>
              <a:tr h="359256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Table 7: Adverse events in phase 2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313842"/>
                  </a:ext>
                </a:extLst>
              </a:tr>
              <a:tr h="70359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70mg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140mg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210mg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 drug 280mg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957909"/>
                  </a:ext>
                </a:extLst>
              </a:tr>
              <a:tr h="359256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N=39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N=39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N=40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N=42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244076"/>
                  </a:ext>
                </a:extLst>
              </a:tr>
              <a:tr h="3592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Event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number of patients (%)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383017"/>
                  </a:ext>
                </a:extLst>
              </a:tr>
              <a:tr h="7035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Any preferred term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 (56.4)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 (66.7)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 (75)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 (78.6)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323578"/>
                  </a:ext>
                </a:extLst>
              </a:tr>
              <a:tr h="3592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-Mild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 (38.5)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 (35.9)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 (35)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 (40.5)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389869"/>
                  </a:ext>
                </a:extLst>
              </a:tr>
              <a:tr h="3592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-Moderate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 (15.4)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 (10.3)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 (27.5)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 (28.6)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09472"/>
                  </a:ext>
                </a:extLst>
              </a:tr>
              <a:tr h="3592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-Severe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 (5.1)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 (20.5)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 (12.5)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 (9.5)</a:t>
                      </a:r>
                    </a:p>
                  </a:txBody>
                  <a:tcPr marL="5941" marR="5941" marT="59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67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545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Thank you!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0FC7BF4-D321-4C42-A6FE-4A88A6F7B0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150100" y="430169"/>
                <a:ext cx="6877119" cy="64008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cs typeface="Segoe UI Light" panose="020B0502040204020203" pitchFamily="34" charset="0"/>
                        </a:rPr>
                        <m:t>Question</m:t>
                      </m:r>
                      <m:r>
                        <m:rPr>
                          <m:nor/>
                        </m:rPr>
                        <a:rPr lang="en-US" altLang="zh-CN" dirty="0">
                          <a:cs typeface="Segoe UI Light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dirty="0">
                          <a:cs typeface="Segoe UI Light" panose="020B0502040204020203" pitchFamily="34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zh-CN" dirty="0">
                          <a:cs typeface="Segoe UI Light" panose="020B0502040204020203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dirty="0">
                          <a:cs typeface="Segoe UI Light" panose="020B0502040204020203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dirty="0">
                          <a:cs typeface="Segoe UI Light" panose="020B0502040204020203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dirty="0">
                          <a:cs typeface="Segoe UI Light" panose="020B0502040204020203" pitchFamily="34" charset="0"/>
                        </a:rPr>
                        <m:t>how</m:t>
                      </m:r>
                      <m:r>
                        <m:rPr>
                          <m:nor/>
                        </m:rPr>
                        <a:rPr lang="en-US" altLang="zh-CN" dirty="0">
                          <a:cs typeface="Segoe UI Light" panose="020B0502040204020203" pitchFamily="34" charset="0"/>
                        </a:rPr>
                        <m:t>?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30FC7BF4-D321-4C42-A6FE-4A88A6F7B0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150100" y="430169"/>
                <a:ext cx="6877119" cy="6400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98BD0A6-3451-4869-8A37-64525F9413BD}"/>
              </a:ext>
            </a:extLst>
          </p:cNvPr>
          <p:cNvSpPr txBox="1"/>
          <p:nvPr/>
        </p:nvSpPr>
        <p:spPr>
          <a:xfrm>
            <a:off x="521207" y="13756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 assume two group follow normal distribution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B71C099-B405-483A-851C-E342DD9576E6}"/>
                  </a:ext>
                </a:extLst>
              </p:cNvPr>
              <p:cNvSpPr txBox="1"/>
              <p:nvPr/>
            </p:nvSpPr>
            <p:spPr>
              <a:xfrm>
                <a:off x="-391885" y="174642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𝑐𝑛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B71C099-B405-483A-851C-E342DD957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1885" y="1746428"/>
                <a:ext cx="6096000" cy="369332"/>
              </a:xfrm>
              <a:prstGeom prst="rect">
                <a:avLst/>
              </a:prstGeom>
              <a:blipFill>
                <a:blip r:embed="rId3"/>
                <a:stretch>
                  <a:fillRect t="-116393" b="-186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F07B9A4-2631-4EDD-A8CE-DEAB60BA9FC2}"/>
                  </a:ext>
                </a:extLst>
              </p:cNvPr>
              <p:cNvSpPr txBox="1"/>
              <p:nvPr/>
            </p:nvSpPr>
            <p:spPr>
              <a:xfrm>
                <a:off x="-422221" y="2115760"/>
                <a:ext cx="6096000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𝑡𝑛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F07B9A4-2631-4EDD-A8CE-DEAB60BA9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2221" y="2115760"/>
                <a:ext cx="6096000" cy="371127"/>
              </a:xfrm>
              <a:prstGeom prst="rect">
                <a:avLst/>
              </a:prstGeom>
              <a:blipFill>
                <a:blip r:embed="rId4"/>
                <a:stretch>
                  <a:fillRect t="-116393" b="-186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61EC0CDD-9468-4D33-9BD6-87D008319981}"/>
              </a:ext>
            </a:extLst>
          </p:cNvPr>
          <p:cNvSpPr txBox="1"/>
          <p:nvPr/>
        </p:nvSpPr>
        <p:spPr>
          <a:xfrm>
            <a:off x="521207" y="2485092"/>
            <a:ext cx="6306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Then we have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83223A-D3AE-4C61-A088-B3B82D934124}"/>
              </a:ext>
            </a:extLst>
          </p:cNvPr>
          <p:cNvSpPr txBox="1"/>
          <p:nvPr/>
        </p:nvSpPr>
        <p:spPr>
          <a:xfrm>
            <a:off x="521207" y="3260896"/>
            <a:ext cx="6342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Hypotheses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1A6EED2-9D8C-468E-AE8F-41968EB9198B}"/>
                  </a:ext>
                </a:extLst>
              </p:cNvPr>
              <p:cNvSpPr txBox="1"/>
              <p:nvPr/>
            </p:nvSpPr>
            <p:spPr>
              <a:xfrm>
                <a:off x="-545061" y="3534982"/>
                <a:ext cx="63427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1A6EED2-9D8C-468E-AE8F-41968EB91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5061" y="3534982"/>
                <a:ext cx="6342742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1A1B6EC-A1E4-4D5C-9A39-D8A3124E2B2C}"/>
                  </a:ext>
                </a:extLst>
              </p:cNvPr>
              <p:cNvSpPr txBox="1"/>
              <p:nvPr/>
            </p:nvSpPr>
            <p:spPr>
              <a:xfrm>
                <a:off x="-555171" y="3845185"/>
                <a:ext cx="63427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1A1B6EC-A1E4-4D5C-9A39-D8A3124E2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5171" y="3845185"/>
                <a:ext cx="6342742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E182037B-CBF9-43B2-99BD-990EE6D3F8FF}"/>
              </a:ext>
            </a:extLst>
          </p:cNvPr>
          <p:cNvSpPr txBox="1"/>
          <p:nvPr/>
        </p:nvSpPr>
        <p:spPr>
          <a:xfrm>
            <a:off x="477664" y="4317699"/>
            <a:ext cx="642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ote D as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BE7DE4-EB76-47D2-A441-A40FEE861774}"/>
                  </a:ext>
                </a:extLst>
              </p:cNvPr>
              <p:cNvSpPr txBox="1"/>
              <p:nvPr/>
            </p:nvSpPr>
            <p:spPr>
              <a:xfrm>
                <a:off x="-725713" y="4657284"/>
                <a:ext cx="64298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BE7DE4-EB76-47D2-A441-A40FEE861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5713" y="4657284"/>
                <a:ext cx="642982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B38D0C9B-2DA7-46DF-BB2E-157D52736634}"/>
              </a:ext>
            </a:extLst>
          </p:cNvPr>
          <p:cNvSpPr txBox="1"/>
          <p:nvPr/>
        </p:nvSpPr>
        <p:spPr>
          <a:xfrm>
            <a:off x="390579" y="5040875"/>
            <a:ext cx="64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Then we could know the D follow normal distribution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657302B-54AF-4D7C-9A5B-3F4D8C126A94}"/>
              </a:ext>
            </a:extLst>
          </p:cNvPr>
          <p:cNvSpPr txBox="1"/>
          <p:nvPr/>
        </p:nvSpPr>
        <p:spPr>
          <a:xfrm>
            <a:off x="5647890" y="1383636"/>
            <a:ext cx="64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Then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F912098-DA89-4B55-8774-B75A1C8F799B}"/>
              </a:ext>
            </a:extLst>
          </p:cNvPr>
          <p:cNvSpPr txBox="1"/>
          <p:nvPr/>
        </p:nvSpPr>
        <p:spPr>
          <a:xfrm>
            <a:off x="5705037" y="2551797"/>
            <a:ext cx="6516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Under null hypothesis we have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FDE4D2B-2D03-4063-ADAC-BC9F3C19965F}"/>
                  </a:ext>
                </a:extLst>
              </p:cNvPr>
              <p:cNvSpPr txBox="1"/>
              <p:nvPr/>
            </p:nvSpPr>
            <p:spPr>
              <a:xfrm>
                <a:off x="5002403" y="1641325"/>
                <a:ext cx="6529526" cy="974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(0,1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FDE4D2B-2D03-4063-ADAC-BC9F3C199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403" y="1641325"/>
                <a:ext cx="6529526" cy="9744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7E50C8B-FF2E-4E07-BA71-30C8230A9147}"/>
                  </a:ext>
                </a:extLst>
              </p:cNvPr>
              <p:cNvSpPr txBox="1"/>
              <p:nvPr/>
            </p:nvSpPr>
            <p:spPr>
              <a:xfrm>
                <a:off x="-545061" y="2628755"/>
                <a:ext cx="652952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7E50C8B-FF2E-4E07-BA71-30C8230A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5061" y="2628755"/>
                <a:ext cx="6529526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9021CAE-F38B-4194-BF78-909BC4389666}"/>
                  </a:ext>
                </a:extLst>
              </p:cNvPr>
              <p:cNvSpPr txBox="1"/>
              <p:nvPr/>
            </p:nvSpPr>
            <p:spPr>
              <a:xfrm>
                <a:off x="-505833" y="5410207"/>
                <a:ext cx="6516208" cy="650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9021CAE-F38B-4194-BF78-909BC4389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5833" y="5410207"/>
                <a:ext cx="6516208" cy="6507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47B1BC5-09A1-418F-9962-9058DFF7EDA8}"/>
                  </a:ext>
                </a:extLst>
              </p:cNvPr>
              <p:cNvSpPr txBox="1"/>
              <p:nvPr/>
            </p:nvSpPr>
            <p:spPr>
              <a:xfrm>
                <a:off x="5024597" y="2887463"/>
                <a:ext cx="6485138" cy="955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(0,1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47B1BC5-09A1-418F-9962-9058DFF7E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97" y="2887463"/>
                <a:ext cx="6485138" cy="9554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>
            <a:extLst>
              <a:ext uri="{FF2B5EF4-FFF2-40B4-BE49-F238E27FC236}">
                <a16:creationId xmlns:a16="http://schemas.microsoft.com/office/drawing/2014/main" id="{187E1C55-7625-4603-9E48-B3C8EEBA19DC}"/>
              </a:ext>
            </a:extLst>
          </p:cNvPr>
          <p:cNvSpPr txBox="1"/>
          <p:nvPr/>
        </p:nvSpPr>
        <p:spPr>
          <a:xfrm>
            <a:off x="5787571" y="3731686"/>
            <a:ext cx="648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Under alternative hypothesis, recall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798F996-C8C6-42EE-9A50-EF411A4F1A56}"/>
                  </a:ext>
                </a:extLst>
              </p:cNvPr>
              <p:cNvSpPr txBox="1"/>
              <p:nvPr/>
            </p:nvSpPr>
            <p:spPr>
              <a:xfrm>
                <a:off x="5285500" y="4092609"/>
                <a:ext cx="6498454" cy="974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(0,1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798F996-C8C6-42EE-9A50-EF411A4F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500" y="4092609"/>
                <a:ext cx="6498454" cy="9744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7BF23F6B-88C0-4C93-9F35-A9D52ED52946}"/>
              </a:ext>
            </a:extLst>
          </p:cNvPr>
          <p:cNvSpPr txBox="1"/>
          <p:nvPr/>
        </p:nvSpPr>
        <p:spPr>
          <a:xfrm>
            <a:off x="5797681" y="5037562"/>
            <a:ext cx="649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 we could derive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3D17CE0-7DD7-452C-A5F3-59160B337961}"/>
                  </a:ext>
                </a:extLst>
              </p:cNvPr>
              <p:cNvSpPr txBox="1"/>
              <p:nvPr/>
            </p:nvSpPr>
            <p:spPr>
              <a:xfrm>
                <a:off x="5268033" y="5314488"/>
                <a:ext cx="6533388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3D17CE0-7DD7-452C-A5F3-59160B33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033" y="5314488"/>
                <a:ext cx="6533388" cy="9840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D573738-A09C-4E29-AC5D-4ECFFE4AF5C3}"/>
              </a:ext>
            </a:extLst>
          </p:cNvPr>
          <p:cNvCxnSpPr>
            <a:cxnSpLocks/>
          </p:cNvCxnSpPr>
          <p:nvPr/>
        </p:nvCxnSpPr>
        <p:spPr>
          <a:xfrm>
            <a:off x="5705037" y="1262480"/>
            <a:ext cx="21982" cy="53487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90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74BF4-301B-4A9B-B3B4-E7358C5F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Segoe UI Light" panose="020B0502040204020203" pitchFamily="34" charset="0"/>
              </a:rPr>
              <a:t>Question I-a-how?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7744CC-5993-402D-99EA-16925BBF2642}"/>
              </a:ext>
            </a:extLst>
          </p:cNvPr>
          <p:cNvSpPr txBox="1"/>
          <p:nvPr/>
        </p:nvSpPr>
        <p:spPr>
          <a:xfrm>
            <a:off x="521207" y="138810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Recall that alpha is type I error which is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B128934-5A08-489C-95D5-E0F6BF6492C4}"/>
                  </a:ext>
                </a:extLst>
              </p:cNvPr>
              <p:cNvSpPr txBox="1"/>
              <p:nvPr/>
            </p:nvSpPr>
            <p:spPr>
              <a:xfrm>
                <a:off x="-509778" y="1757434"/>
                <a:ext cx="6094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𝑟𝑒𝑗𝑒𝑐𝑡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B128934-5A08-489C-95D5-E0F6BF649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9778" y="1757434"/>
                <a:ext cx="6094476" cy="369332"/>
              </a:xfrm>
              <a:prstGeom prst="rect">
                <a:avLst/>
              </a:prstGeom>
              <a:blipFill>
                <a:blip r:embed="rId2"/>
                <a:stretch>
                  <a:fillRect t="-116393" b="-186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5274662-6F25-4A76-A5DB-FDE0A88FE9FB}"/>
              </a:ext>
            </a:extLst>
          </p:cNvPr>
          <p:cNvSpPr txBox="1"/>
          <p:nvPr/>
        </p:nvSpPr>
        <p:spPr>
          <a:xfrm>
            <a:off x="521207" y="2126766"/>
            <a:ext cx="6350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 beta is type II error which is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24867B2-6D0A-4BB0-B085-FB4C78406607}"/>
                  </a:ext>
                </a:extLst>
              </p:cNvPr>
              <p:cNvSpPr txBox="1"/>
              <p:nvPr/>
            </p:nvSpPr>
            <p:spPr>
              <a:xfrm>
                <a:off x="-509778" y="2496098"/>
                <a:ext cx="6350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𝑓𝑎𝑖𝑙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𝑟𝑒𝑗𝑒𝑐𝑡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24867B2-6D0A-4BB0-B085-FB4C78406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9778" y="2496098"/>
                <a:ext cx="6350508" cy="369332"/>
              </a:xfrm>
              <a:prstGeom prst="rect">
                <a:avLst/>
              </a:prstGeom>
              <a:blipFill>
                <a:blip r:embed="rId3"/>
                <a:stretch>
                  <a:fillRect t="-116393" b="-186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5DFB59D-3C70-4C2A-828B-50A417C78896}"/>
              </a:ext>
            </a:extLst>
          </p:cNvPr>
          <p:cNvSpPr txBox="1"/>
          <p:nvPr/>
        </p:nvSpPr>
        <p:spPr>
          <a:xfrm>
            <a:off x="521207" y="2865430"/>
            <a:ext cx="6350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 we have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B41EB8A-FB75-4BED-9E5C-2C0C7DCD5D89}"/>
                  </a:ext>
                </a:extLst>
              </p:cNvPr>
              <p:cNvSpPr txBox="1"/>
              <p:nvPr/>
            </p:nvSpPr>
            <p:spPr>
              <a:xfrm>
                <a:off x="-637794" y="3147314"/>
                <a:ext cx="6350508" cy="387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B41EB8A-FB75-4BED-9E5C-2C0C7DCD5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7794" y="3147314"/>
                <a:ext cx="6350508" cy="387414"/>
              </a:xfrm>
              <a:prstGeom prst="rect">
                <a:avLst/>
              </a:prstGeom>
              <a:blipFill>
                <a:blip r:embed="rId4"/>
                <a:stretch>
                  <a:fillRect t="-48438" b="-126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FC52B9-3541-44C3-8E69-606BFE3EFCE9}"/>
                  </a:ext>
                </a:extLst>
              </p:cNvPr>
              <p:cNvSpPr txBox="1"/>
              <p:nvPr/>
            </p:nvSpPr>
            <p:spPr>
              <a:xfrm>
                <a:off x="558197" y="3516646"/>
                <a:ext cx="64145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under alternative hypothesis.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FC52B9-3541-44C3-8E69-606BFE3E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97" y="3516646"/>
                <a:ext cx="6414516" cy="369332"/>
              </a:xfrm>
              <a:prstGeom prst="rect">
                <a:avLst/>
              </a:prstGeom>
              <a:blipFill>
                <a:blip r:embed="rId5"/>
                <a:stretch>
                  <a:fillRect l="-85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5C6AC936-38C6-4981-AF98-03FA16E79B4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7" y="4058134"/>
            <a:ext cx="4224115" cy="235181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244121B-1D65-47B1-A951-BCAC9E9D6329}"/>
              </a:ext>
            </a:extLst>
          </p:cNvPr>
          <p:cNvSpPr txBox="1"/>
          <p:nvPr/>
        </p:nvSpPr>
        <p:spPr>
          <a:xfrm>
            <a:off x="5256277" y="1406184"/>
            <a:ext cx="6414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Then we calculate the failing to reject range.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D66FC6C-2220-42A7-9812-BB240F782272}"/>
              </a:ext>
            </a:extLst>
          </p:cNvPr>
          <p:cNvSpPr txBox="1"/>
          <p:nvPr/>
        </p:nvSpPr>
        <p:spPr>
          <a:xfrm>
            <a:off x="5256277" y="1788026"/>
            <a:ext cx="6414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We could derive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1FAF8FC-059B-4ABD-A5C4-9AD5AB936293}"/>
                  </a:ext>
                </a:extLst>
              </p:cNvPr>
              <p:cNvSpPr txBox="1"/>
              <p:nvPr/>
            </p:nvSpPr>
            <p:spPr>
              <a:xfrm>
                <a:off x="5256277" y="2108684"/>
                <a:ext cx="6414516" cy="974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1FAF8FC-059B-4ABD-A5C4-9AD5AB93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77" y="2108684"/>
                <a:ext cx="6414516" cy="9744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0699405-4E11-449C-AD75-FC6A405424BB}"/>
                  </a:ext>
                </a:extLst>
              </p:cNvPr>
              <p:cNvSpPr txBox="1"/>
              <p:nvPr/>
            </p:nvSpPr>
            <p:spPr>
              <a:xfrm>
                <a:off x="5256277" y="3083118"/>
                <a:ext cx="668689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follows a standard normal distribution, which is N(0,1).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Then we have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0699405-4E11-449C-AD75-FC6A40542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77" y="3083118"/>
                <a:ext cx="6686899" cy="646331"/>
              </a:xfrm>
              <a:prstGeom prst="rect">
                <a:avLst/>
              </a:prstGeom>
              <a:blipFill>
                <a:blip r:embed="rId8"/>
                <a:stretch>
                  <a:fillRect l="-729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70DEA70-D9EC-4706-930E-B18B4DFD5D80}"/>
                  </a:ext>
                </a:extLst>
              </p:cNvPr>
              <p:cNvSpPr txBox="1"/>
              <p:nvPr/>
            </p:nvSpPr>
            <p:spPr>
              <a:xfrm>
                <a:off x="5063490" y="3729449"/>
                <a:ext cx="641451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70DEA70-D9EC-4706-930E-B18B4DFD5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490" y="3729449"/>
                <a:ext cx="6414516" cy="984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867F32A9-78B2-4DF8-8DD3-8C05582796D0}"/>
              </a:ext>
            </a:extLst>
          </p:cNvPr>
          <p:cNvSpPr txBox="1"/>
          <p:nvPr/>
        </p:nvSpPr>
        <p:spPr>
          <a:xfrm>
            <a:off x="5256277" y="4741638"/>
            <a:ext cx="6414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We could notice that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C3B0B5E-3B54-4003-AC6E-324F9BAD0436}"/>
                  </a:ext>
                </a:extLst>
              </p:cNvPr>
              <p:cNvSpPr txBox="1"/>
              <p:nvPr/>
            </p:nvSpPr>
            <p:spPr>
              <a:xfrm>
                <a:off x="5219287" y="5110970"/>
                <a:ext cx="641451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C3B0B5E-3B54-4003-AC6E-324F9BAD0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287" y="5110970"/>
                <a:ext cx="6414516" cy="9840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6998509-E115-4FE6-B401-F4F864412ED5}"/>
              </a:ext>
            </a:extLst>
          </p:cNvPr>
          <p:cNvCxnSpPr>
            <a:cxnSpLocks/>
          </p:cNvCxnSpPr>
          <p:nvPr/>
        </p:nvCxnSpPr>
        <p:spPr>
          <a:xfrm>
            <a:off x="5122390" y="1219125"/>
            <a:ext cx="0" cy="53414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6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B6E46-3F39-454A-9EA5-B2BB21BC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Segoe UI Light" panose="020B0502040204020203" pitchFamily="34" charset="0"/>
              </a:rPr>
              <a:t>Question I-a-how?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52475D-37EC-49BF-A34B-8DECFA41285D}"/>
                  </a:ext>
                </a:extLst>
              </p:cNvPr>
              <p:cNvSpPr txBox="1"/>
              <p:nvPr/>
            </p:nvSpPr>
            <p:spPr>
              <a:xfrm>
                <a:off x="521207" y="1355610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So the 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is roughly equal to 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752475D-37EC-49BF-A34B-8DECFA412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7" y="1355610"/>
                <a:ext cx="6094520" cy="369332"/>
              </a:xfrm>
              <a:prstGeom prst="rect">
                <a:avLst/>
              </a:prstGeom>
              <a:blipFill>
                <a:blip r:embed="rId2"/>
                <a:stretch>
                  <a:fillRect l="-80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45CBC9-69E3-4F9E-9DDB-F86B5B8A1E0A}"/>
                  </a:ext>
                </a:extLst>
              </p:cNvPr>
              <p:cNvSpPr txBox="1"/>
              <p:nvPr/>
            </p:nvSpPr>
            <p:spPr>
              <a:xfrm>
                <a:off x="-415031" y="1724942"/>
                <a:ext cx="6094520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45CBC9-69E3-4F9E-9DDB-F86B5B8A1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5031" y="1724942"/>
                <a:ext cx="6094520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6B88A8C-5263-45A4-8582-4C2450001D04}"/>
                  </a:ext>
                </a:extLst>
              </p:cNvPr>
              <p:cNvSpPr txBox="1"/>
              <p:nvPr/>
            </p:nvSpPr>
            <p:spPr>
              <a:xfrm>
                <a:off x="390261" y="2708994"/>
                <a:ext cx="4652256" cy="972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is upper percentile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, so we have 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zh-CN" sz="1800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  <a:t>Then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6B88A8C-5263-45A4-8582-4C2450001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1" y="2708994"/>
                <a:ext cx="4652256" cy="972830"/>
              </a:xfrm>
              <a:prstGeom prst="rect">
                <a:avLst/>
              </a:prstGeom>
              <a:blipFill>
                <a:blip r:embed="rId4"/>
                <a:stretch>
                  <a:fillRect l="-1048" t="-2500" r="-1180" b="-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4B2721C-9450-4107-B452-8D1E12545933}"/>
                  </a:ext>
                </a:extLst>
              </p:cNvPr>
              <p:cNvSpPr txBox="1"/>
              <p:nvPr/>
            </p:nvSpPr>
            <p:spPr>
              <a:xfrm>
                <a:off x="-103380" y="3266861"/>
                <a:ext cx="6303144" cy="974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4B2721C-9450-4107-B452-8D1E12545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380" y="3266861"/>
                <a:ext cx="6303144" cy="974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9D05FBE-A941-40EA-8E71-2B488948D489}"/>
              </a:ext>
            </a:extLst>
          </p:cNvPr>
          <p:cNvSpPr txBox="1"/>
          <p:nvPr/>
        </p:nvSpPr>
        <p:spPr>
          <a:xfrm>
            <a:off x="574475" y="4364127"/>
            <a:ext cx="630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Finally, we could derive the sample size formula: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09CEA12-3AD0-4D70-A798-BCB05302A8A0}"/>
                  </a:ext>
                </a:extLst>
              </p:cNvPr>
              <p:cNvSpPr txBox="1"/>
              <p:nvPr/>
            </p:nvSpPr>
            <p:spPr>
              <a:xfrm>
                <a:off x="-207144" y="5000933"/>
                <a:ext cx="6303144" cy="816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num>
                                            <m:den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∗(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09CEA12-3AD0-4D70-A798-BCB05302A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7144" y="5000933"/>
                <a:ext cx="6303144" cy="8163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5426829D-F12E-4522-B92A-DB681C15BA1F}"/>
              </a:ext>
            </a:extLst>
          </p:cNvPr>
          <p:cNvSpPr txBox="1"/>
          <p:nvPr/>
        </p:nvSpPr>
        <p:spPr>
          <a:xfrm>
            <a:off x="5679489" y="1304681"/>
            <a:ext cx="630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According to the information we get from question, we have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2B223F1-0433-4982-B21C-FAA13067642E}"/>
                  </a:ext>
                </a:extLst>
              </p:cNvPr>
              <p:cNvSpPr txBox="1"/>
              <p:nvPr/>
            </p:nvSpPr>
            <p:spPr>
              <a:xfrm>
                <a:off x="5679489" y="1817496"/>
                <a:ext cx="6303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2B223F1-0433-4982-B21C-FAA130676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489" y="1817496"/>
                <a:ext cx="6303144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3C803026-F51A-4CBC-AE87-82A1630A3899}"/>
              </a:ext>
            </a:extLst>
          </p:cNvPr>
          <p:cNvSpPr txBox="1"/>
          <p:nvPr/>
        </p:nvSpPr>
        <p:spPr>
          <a:xfrm>
            <a:off x="6278554" y="2320984"/>
            <a:ext cx="49182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 we could regard the treatment effect as a Bernoulli distribution, whose variance is p(1-p), so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w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 could get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771F280-9E83-41AC-9F6E-BE3322D61238}"/>
                  </a:ext>
                </a:extLst>
              </p:cNvPr>
              <p:cNvSpPr txBox="1"/>
              <p:nvPr/>
            </p:nvSpPr>
            <p:spPr>
              <a:xfrm>
                <a:off x="5679489" y="3461018"/>
                <a:ext cx="6303144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771F280-9E83-41AC-9F6E-BE3322D61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489" y="3461018"/>
                <a:ext cx="6303144" cy="371127"/>
              </a:xfrm>
              <a:prstGeom prst="rect">
                <a:avLst/>
              </a:prstGeom>
              <a:blipFill>
                <a:blip r:embed="rId8"/>
                <a:stretch>
                  <a:fillRect t="-116393" b="-186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086F9C6-CB4B-45CE-B3E4-728DC635B9F6}"/>
                  </a:ext>
                </a:extLst>
              </p:cNvPr>
              <p:cNvSpPr txBox="1"/>
              <p:nvPr/>
            </p:nvSpPr>
            <p:spPr>
              <a:xfrm>
                <a:off x="5288871" y="4563668"/>
                <a:ext cx="6693762" cy="1229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086F9C6-CB4B-45CE-B3E4-728DC635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871" y="4563668"/>
                <a:ext cx="6693762" cy="12291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E06B8A35-4AEB-4273-9B2B-7A2B31E6B519}"/>
              </a:ext>
            </a:extLst>
          </p:cNvPr>
          <p:cNvSpPr txBox="1"/>
          <p:nvPr/>
        </p:nvSpPr>
        <p:spPr>
          <a:xfrm>
            <a:off x="6278554" y="4034972"/>
            <a:ext cx="630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 unbalanced data: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13C3C7E-7357-4891-9DFD-BD74CAFB956D}"/>
              </a:ext>
            </a:extLst>
          </p:cNvPr>
          <p:cNvCxnSpPr>
            <a:cxnSpLocks/>
          </p:cNvCxnSpPr>
          <p:nvPr/>
        </p:nvCxnSpPr>
        <p:spPr>
          <a:xfrm>
            <a:off x="5673779" y="1249499"/>
            <a:ext cx="5710" cy="53377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71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内容占位符 17"/>
          <p:cNvSpPr txBox="1">
            <a:spLocks/>
          </p:cNvSpPr>
          <p:nvPr/>
        </p:nvSpPr>
        <p:spPr>
          <a:xfrm>
            <a:off x="521207" y="1688647"/>
            <a:ext cx="4504252" cy="1027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B5596D1-3A9E-4FFB-9F5E-C801A25537F1}"/>
                  </a:ext>
                </a:extLst>
              </p:cNvPr>
              <p:cNvSpPr txBox="1"/>
              <p:nvPr/>
            </p:nvSpPr>
            <p:spPr>
              <a:xfrm>
                <a:off x="2477998" y="1688647"/>
                <a:ext cx="6833587" cy="816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num>
                                            <m:den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B5596D1-3A9E-4FFB-9F5E-C801A2553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998" y="1688647"/>
                <a:ext cx="6833587" cy="816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F4EEAACA-706B-48B9-B3E3-545C7D7C2FF3}"/>
              </a:ext>
            </a:extLst>
          </p:cNvPr>
          <p:cNvSpPr txBox="1"/>
          <p:nvPr/>
        </p:nvSpPr>
        <p:spPr>
          <a:xfrm>
            <a:off x="1072023" y="132650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 already know for balanced group, sample size is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1F5F089-7C7C-4CDC-A51C-757946FC3486}"/>
              </a:ext>
            </a:extLst>
          </p:cNvPr>
          <p:cNvSpPr txBox="1"/>
          <p:nvPr/>
        </p:nvSpPr>
        <p:spPr>
          <a:xfrm>
            <a:off x="1072067" y="2419091"/>
            <a:ext cx="9572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Where α is the type I error, β is the type II error, and p_1 is the effect size of placebo, p_2 is the effect size of drug.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标题 7">
            <a:extLst>
              <a:ext uri="{FF2B5EF4-FFF2-40B4-BE49-F238E27FC236}">
                <a16:creationId xmlns:a16="http://schemas.microsoft.com/office/drawing/2014/main" id="{589C6B38-6282-4C37-B06D-4C315ED8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Question I-a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E67472B-FFCA-4A93-9F06-7C1EF48E9C0C}"/>
                  </a:ext>
                </a:extLst>
              </p:cNvPr>
              <p:cNvSpPr txBox="1"/>
              <p:nvPr/>
            </p:nvSpPr>
            <p:spPr>
              <a:xfrm>
                <a:off x="2773333" y="3425371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=0.05,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E67472B-FFCA-4A93-9F06-7C1EF48E9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333" y="3425371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2A24E0B-B679-4330-A699-5E991056B64D}"/>
                  </a:ext>
                </a:extLst>
              </p:cNvPr>
              <p:cNvSpPr txBox="1"/>
              <p:nvPr/>
            </p:nvSpPr>
            <p:spPr>
              <a:xfrm>
                <a:off x="2847531" y="4149586"/>
                <a:ext cx="6094520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=1.96,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=1.28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2A24E0B-B679-4330-A699-5E991056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531" y="4149586"/>
                <a:ext cx="6094520" cy="394082"/>
              </a:xfrm>
              <a:prstGeom prst="rect">
                <a:avLst/>
              </a:prstGeom>
              <a:blipFill>
                <a:blip r:embed="rId5"/>
                <a:stretch>
                  <a:fillRect t="-48438" b="-126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471E1A5C-4754-4409-B1A4-11BCDC692CEB}"/>
              </a:ext>
            </a:extLst>
          </p:cNvPr>
          <p:cNvSpPr txBox="1"/>
          <p:nvPr/>
        </p:nvSpPr>
        <p:spPr>
          <a:xfrm>
            <a:off x="1072023" y="307048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We pre-specify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FE8270-B0ED-4683-8983-176DCC94D739}"/>
              </a:ext>
            </a:extLst>
          </p:cNvPr>
          <p:cNvSpPr txBox="1"/>
          <p:nvPr/>
        </p:nvSpPr>
        <p:spPr>
          <a:xfrm>
            <a:off x="1072023" y="379976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Then we could get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63843D-BCEC-4EA4-B133-C5CDD6F9C9FA}"/>
              </a:ext>
            </a:extLst>
          </p:cNvPr>
          <p:cNvSpPr txBox="1"/>
          <p:nvPr/>
        </p:nvSpPr>
        <p:spPr>
          <a:xfrm>
            <a:off x="1072023" y="45154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 we have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8B357EF-23E6-4577-BE24-9172426B52DF}"/>
                  </a:ext>
                </a:extLst>
              </p:cNvPr>
              <p:cNvSpPr txBox="1"/>
              <p:nvPr/>
            </p:nvSpPr>
            <p:spPr>
              <a:xfrm>
                <a:off x="3048740" y="4878867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=0.1,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=0.2,0.3,0.5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𝑟𝑒𝑠𝑝𝑒𝑐𝑡𝑖𝑣𝑒𝑙𝑦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8B357EF-23E6-4577-BE24-9172426B5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40" y="4878867"/>
                <a:ext cx="6094520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0EB44EBD-9284-4536-9712-CB2B4BF09267}"/>
              </a:ext>
            </a:extLst>
          </p:cNvPr>
          <p:cNvSpPr txBox="1"/>
          <p:nvPr/>
        </p:nvSpPr>
        <p:spPr>
          <a:xfrm>
            <a:off x="1072022" y="5400775"/>
            <a:ext cx="9572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Then we could calculate n=262.44, 78.732, 22.3074 respectively. Therefore, the sample size is 263, 79 and 23 when the drug’s effect size is 20%, 30% and 50%.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7">
            <a:extLst>
              <a:ext uri="{FF2B5EF4-FFF2-40B4-BE49-F238E27FC236}">
                <a16:creationId xmlns:a16="http://schemas.microsoft.com/office/drawing/2014/main" id="{12FAAA3D-B7BB-4F25-9ECF-665FA301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 rtlCol="0">
            <a:noAutofit/>
          </a:bodyPr>
          <a:lstStyle/>
          <a:p>
            <a:pPr rtl="0"/>
            <a:r>
              <a:rPr lang="en-US" altLang="zh-CN" dirty="0">
                <a:cs typeface="Segoe UI Light" panose="020B0502040204020203" pitchFamily="34" charset="0"/>
              </a:rPr>
              <a:t>Question I-b</a:t>
            </a:r>
            <a:endParaRPr lang="zh-CN" altLang="en-US" dirty="0">
              <a:cs typeface="Segoe UI Light" panose="020B05020402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66A954-5083-48CA-997D-EAD5E5126A7B}"/>
              </a:ext>
            </a:extLst>
          </p:cNvPr>
          <p:cNvSpPr txBox="1"/>
          <p:nvPr/>
        </p:nvSpPr>
        <p:spPr>
          <a:xfrm>
            <a:off x="520700" y="131122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 have the sample size formula: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0BBA21-B4F2-4C49-8EC4-83BB102F7D30}"/>
                  </a:ext>
                </a:extLst>
              </p:cNvPr>
              <p:cNvSpPr txBox="1"/>
              <p:nvPr/>
            </p:nvSpPr>
            <p:spPr>
              <a:xfrm>
                <a:off x="3048740" y="1680553"/>
                <a:ext cx="6094520" cy="903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num>
                                            <m:den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0BBA21-B4F2-4C49-8EC4-83BB102F7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40" y="1680553"/>
                <a:ext cx="6094520" cy="903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41DB5A0-AC3E-4192-B0E1-A470FCB7DEFB}"/>
                  </a:ext>
                </a:extLst>
              </p:cNvPr>
              <p:cNvSpPr txBox="1"/>
              <p:nvPr/>
            </p:nvSpPr>
            <p:spPr>
              <a:xfrm>
                <a:off x="1383129" y="2584070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41DB5A0-AC3E-4192-B0E1-A470FCB7D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129" y="2584070"/>
                <a:ext cx="609452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24B36EB-32E0-40A1-9435-C208F83EC3F2}"/>
              </a:ext>
            </a:extLst>
          </p:cNvPr>
          <p:cNvSpPr txBox="1"/>
          <p:nvPr/>
        </p:nvSpPr>
        <p:spPr>
          <a:xfrm>
            <a:off x="520700" y="295376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 pre-specify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86112F7-07C0-4148-991D-738EE210E39F}"/>
                  </a:ext>
                </a:extLst>
              </p:cNvPr>
              <p:cNvSpPr txBox="1"/>
              <p:nvPr/>
            </p:nvSpPr>
            <p:spPr>
              <a:xfrm>
                <a:off x="3104964" y="3244334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=0.05,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86112F7-07C0-4148-991D-738EE210E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964" y="3244334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EC054B35-6903-402B-A8C3-F98C93E4B6C9}"/>
              </a:ext>
            </a:extLst>
          </p:cNvPr>
          <p:cNvSpPr txBox="1"/>
          <p:nvPr/>
        </p:nvSpPr>
        <p:spPr>
          <a:xfrm>
            <a:off x="520700" y="364368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Then we could get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BDB06E2-D6FA-4943-A423-DF3A1FF5B2BD}"/>
                  </a:ext>
                </a:extLst>
              </p:cNvPr>
              <p:cNvSpPr txBox="1"/>
              <p:nvPr/>
            </p:nvSpPr>
            <p:spPr>
              <a:xfrm>
                <a:off x="3048740" y="4013019"/>
                <a:ext cx="6094520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=1.96,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=1.28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BDB06E2-D6FA-4943-A423-DF3A1FF5B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40" y="4013019"/>
                <a:ext cx="6094520" cy="394082"/>
              </a:xfrm>
              <a:prstGeom prst="rect">
                <a:avLst/>
              </a:prstGeom>
              <a:blipFill>
                <a:blip r:embed="rId5"/>
                <a:stretch>
                  <a:fillRect t="-47692" b="-1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D0EB677-1314-48A2-8755-140238098249}"/>
              </a:ext>
            </a:extLst>
          </p:cNvPr>
          <p:cNvSpPr txBox="1"/>
          <p:nvPr/>
        </p:nvSpPr>
        <p:spPr>
          <a:xfrm>
            <a:off x="521132" y="44371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And according to the question, we have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06950F1-34F8-4247-B0E9-838613F48AF8}"/>
                  </a:ext>
                </a:extLst>
              </p:cNvPr>
              <p:cNvSpPr txBox="1"/>
              <p:nvPr/>
            </p:nvSpPr>
            <p:spPr>
              <a:xfrm>
                <a:off x="3048740" y="4810656"/>
                <a:ext cx="6094520" cy="612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=2,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=0.1,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=0.2,0.3,0.5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𝑟𝑒𝑠𝑝𝑒𝑐𝑡𝑖𝑣𝑒𝑙𝑦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06950F1-34F8-4247-B0E9-838613F48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40" y="4810656"/>
                <a:ext cx="6094520" cy="612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E9B8CFE9-246C-4B25-B101-4BAB26DD0357}"/>
              </a:ext>
            </a:extLst>
          </p:cNvPr>
          <p:cNvSpPr txBox="1"/>
          <p:nvPr/>
        </p:nvSpPr>
        <p:spPr>
          <a:xfrm>
            <a:off x="520700" y="5527450"/>
            <a:ext cx="1013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the sample size is (179,358), (52,104) and (15,30) when 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the drug’s effect size is 20%, 30% and 50%.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522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4C484-09C7-44A7-82D5-95AE849F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II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24D778-5294-49FA-A896-F4BDFCE4A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1892455"/>
            <a:ext cx="11027096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55058"/>
      </p:ext>
    </p:extLst>
  </p:cSld>
  <p:clrMapOvr>
    <a:masterClrMapping/>
  </p:clrMapOvr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1_TF10001108.potx" id="{D183F7B2-BB7C-4769-A654-F50CCFED9CE6}" vid="{19F569AA-F1B7-4CD3-A3E0-DFBF7B5FB0CC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{12F7F9AB-7588-4D4C-A9F2-71A5EA75BD1B}tf10001108_win32</Template>
  <TotalTime>0</TotalTime>
  <Words>1959</Words>
  <Application>Microsoft Office PowerPoint</Application>
  <PresentationFormat>宽屏</PresentationFormat>
  <Paragraphs>404</Paragraphs>
  <Slides>39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Microsoft YaHei UI</vt:lpstr>
      <vt:lpstr>等线</vt:lpstr>
      <vt:lpstr>Arial</vt:lpstr>
      <vt:lpstr>Cambria Math</vt:lpstr>
      <vt:lpstr>Segoe UI</vt:lpstr>
      <vt:lpstr>欢迎文档</vt:lpstr>
      <vt:lpstr>Phase II design &amp; analysis</vt:lpstr>
      <vt:lpstr>Trail-design part</vt:lpstr>
      <vt:lpstr>Question I</vt:lpstr>
      <vt:lpstr>"Question I-a-how?"</vt:lpstr>
      <vt:lpstr>Question I-a-how? </vt:lpstr>
      <vt:lpstr>Question I-a-how? </vt:lpstr>
      <vt:lpstr>Question I-a</vt:lpstr>
      <vt:lpstr>Question I-b</vt:lpstr>
      <vt:lpstr>Question II</vt:lpstr>
      <vt:lpstr>Fit model</vt:lpstr>
      <vt:lpstr>Construct candidate models set</vt:lpstr>
      <vt:lpstr>Optimal contrast</vt:lpstr>
      <vt:lpstr>Sample calculation</vt:lpstr>
      <vt:lpstr>Data analysis part</vt:lpstr>
      <vt:lpstr>Question III</vt:lpstr>
      <vt:lpstr>Question III-summary</vt:lpstr>
      <vt:lpstr>Question IV</vt:lpstr>
      <vt:lpstr>Question IV-a</vt:lpstr>
      <vt:lpstr>Question IV-a</vt:lpstr>
      <vt:lpstr>Question IV-a</vt:lpstr>
      <vt:lpstr>Question IV-b-fisher exact test</vt:lpstr>
      <vt:lpstr>Question IV-b-summary</vt:lpstr>
      <vt:lpstr>Question IV-b-pairwise comparison</vt:lpstr>
      <vt:lpstr>Question IV-b-pairwise comparison</vt:lpstr>
      <vt:lpstr>Question IV-b-which dose should be chosen?</vt:lpstr>
      <vt:lpstr>Question V</vt:lpstr>
      <vt:lpstr>Question V-compare subgroup-age</vt:lpstr>
      <vt:lpstr>Question V-compare subgroup-sex</vt:lpstr>
      <vt:lpstr>Question V-compare subgroup-weight</vt:lpstr>
      <vt:lpstr>Question V-primary endpoint-ANCOVA</vt:lpstr>
      <vt:lpstr>Question V-secondary endpoint-logistic</vt:lpstr>
      <vt:lpstr>Question V-secondary endpoint-logistic</vt:lpstr>
      <vt:lpstr>Question V-secondary endpoint-logistic</vt:lpstr>
      <vt:lpstr>Question V- age subgroup analysis at 140mg and 210mg dose</vt:lpstr>
      <vt:lpstr>Question VI</vt:lpstr>
      <vt:lpstr>Question VI</vt:lpstr>
      <vt:lpstr>Quesiton VII</vt:lpstr>
      <vt:lpstr>Quesiton VII-AE 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II design &amp; analysis</dc:title>
  <dc:creator>Zewei Ren</dc:creator>
  <cp:keywords/>
  <cp:lastModifiedBy>Zewei Ren</cp:lastModifiedBy>
  <cp:revision>90</cp:revision>
  <dcterms:created xsi:type="dcterms:W3CDTF">2020-08-14T20:33:20Z</dcterms:created>
  <dcterms:modified xsi:type="dcterms:W3CDTF">2020-08-21T02:36:20Z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